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ios" charset="1" panose="020B0504020202020204"/>
      <p:regular r:id="rId20"/>
    </p:embeddedFont>
    <p:embeddedFont>
      <p:font typeface="Klein Bold" charset="1" panose="02000503060000020004"/>
      <p:regular r:id="rId21"/>
    </p:embeddedFont>
    <p:embeddedFont>
      <p:font typeface="Helios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7.jpe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5837"/>
            <a:ext cx="4702618" cy="618185"/>
            <a:chOff x="0" y="0"/>
            <a:chExt cx="6270157" cy="824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282" cy="824246"/>
            </a:xfrm>
            <a:custGeom>
              <a:avLst/>
              <a:gdLst/>
              <a:ahLst/>
              <a:cxnLst/>
              <a:rect r="r" b="b" t="t" l="l"/>
              <a:pathLst>
                <a:path h="824246" w="785282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19714" y="125758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SHREYA PANDEY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2681893"/>
            <a:ext cx="8115300" cy="4923214"/>
            <a:chOff x="0" y="0"/>
            <a:chExt cx="10820400" cy="65642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820400" cy="48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Modern </a:t>
              </a:r>
              <a:r>
                <a:rPr lang="en-US" sz="11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Treasures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07383"/>
              <a:ext cx="10498974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Data-Driven Insights into the Museum’s Art Collection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158" y="0"/>
            <a:ext cx="16783685" cy="10287000"/>
          </a:xfrm>
          <a:custGeom>
            <a:avLst/>
            <a:gdLst/>
            <a:ahLst/>
            <a:cxnLst/>
            <a:rect r="r" b="b" t="t" l="l"/>
            <a:pathLst>
              <a:path h="10287000" w="16783685">
                <a:moveTo>
                  <a:pt x="0" y="0"/>
                </a:moveTo>
                <a:lnTo>
                  <a:pt x="16783684" y="0"/>
                </a:lnTo>
                <a:lnTo>
                  <a:pt x="16783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2158" y="0"/>
            <a:ext cx="16783685" cy="10287000"/>
          </a:xfrm>
          <a:custGeom>
            <a:avLst/>
            <a:gdLst/>
            <a:ahLst/>
            <a:cxnLst/>
            <a:rect r="r" b="b" t="t" l="l"/>
            <a:pathLst>
              <a:path h="10287000" w="16783685">
                <a:moveTo>
                  <a:pt x="0" y="0"/>
                </a:moveTo>
                <a:lnTo>
                  <a:pt x="16783684" y="0"/>
                </a:lnTo>
                <a:lnTo>
                  <a:pt x="16783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67321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09657" y="2947398"/>
            <a:ext cx="3990904" cy="4124484"/>
            <a:chOff x="0" y="0"/>
            <a:chExt cx="6362700" cy="657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38946" t="0" r="-80764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972453" y="2947398"/>
            <a:ext cx="3990904" cy="4124484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36889" t="0" r="-18141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268396" y="2947398"/>
            <a:ext cx="3990904" cy="4124484"/>
            <a:chOff x="0" y="0"/>
            <a:chExt cx="6362700" cy="6575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l="0" t="0" r="-10670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31502" y="756397"/>
            <a:ext cx="982499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Technology &amp;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0562" y="1980928"/>
            <a:ext cx="813468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Powered By...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8721" y="7490982"/>
            <a:ext cx="4292778" cy="791444"/>
            <a:chOff x="0" y="0"/>
            <a:chExt cx="5723703" cy="10552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SQL Server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cleaning, joins, filtering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9822" y="7490982"/>
            <a:ext cx="5576166" cy="791444"/>
            <a:chOff x="0" y="0"/>
            <a:chExt cx="7434889" cy="105525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7434889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DAX in Power BI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5467"/>
              <a:ext cx="7434889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Dynamic measures (top artist, period logic)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17459" y="7490982"/>
            <a:ext cx="4292778" cy="791444"/>
            <a:chOff x="0" y="0"/>
            <a:chExt cx="5723703" cy="105525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Power BI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Dashboard creation and interactivity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52168">
            <a:off x="-5807604" y="-2618103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4" y="0"/>
                </a:lnTo>
                <a:lnTo>
                  <a:pt x="15978794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10800000">
            <a:off x="-3273410" y="-636804"/>
            <a:ext cx="12417410" cy="11560608"/>
            <a:chOff x="0" y="0"/>
            <a:chExt cx="6350000" cy="5911850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302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5201920" y="5509260"/>
                  </a:moveTo>
                  <a:lnTo>
                    <a:pt x="6239510" y="3719830"/>
                  </a:lnTo>
                  <a:cubicBezTo>
                    <a:pt x="6417310" y="3413760"/>
                    <a:pt x="6374130" y="3027680"/>
                    <a:pt x="6134100" y="2767330"/>
                  </a:cubicBezTo>
                  <a:lnTo>
                    <a:pt x="3822700" y="260350"/>
                  </a:lnTo>
                  <a:cubicBezTo>
                    <a:pt x="3670300" y="93980"/>
                    <a:pt x="3454400" y="0"/>
                    <a:pt x="3229610" y="0"/>
                  </a:cubicBezTo>
                  <a:lnTo>
                    <a:pt x="807720" y="0"/>
                  </a:lnTo>
                  <a:cubicBezTo>
                    <a:pt x="361950" y="0"/>
                    <a:pt x="0" y="361950"/>
                    <a:pt x="0" y="807720"/>
                  </a:cubicBezTo>
                  <a:lnTo>
                    <a:pt x="0" y="4020820"/>
                  </a:lnTo>
                  <a:cubicBezTo>
                    <a:pt x="0" y="4187190"/>
                    <a:pt x="50800" y="4349750"/>
                    <a:pt x="147320" y="4485640"/>
                  </a:cubicBezTo>
                  <a:lnTo>
                    <a:pt x="909320" y="5568950"/>
                  </a:lnTo>
                  <a:cubicBezTo>
                    <a:pt x="1060450" y="5783580"/>
                    <a:pt x="1306830" y="5911850"/>
                    <a:pt x="1569720" y="5911850"/>
                  </a:cubicBezTo>
                  <a:lnTo>
                    <a:pt x="4503420" y="5911850"/>
                  </a:lnTo>
                  <a:cubicBezTo>
                    <a:pt x="4791710" y="5911850"/>
                    <a:pt x="5058410" y="5758180"/>
                    <a:pt x="5201920" y="550926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0" t="0" r="-4899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67042" y="2249524"/>
            <a:ext cx="7292258" cy="619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23" indent="-269411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Museum's collection is </a:t>
            </a:r>
            <a:r>
              <a:rPr lang="en-US" b="true" sz="2495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modern, diverse, and globally influenced</a:t>
            </a: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, clearly focusing on 20th and 21st-century works.</a:t>
            </a:r>
          </a:p>
          <a:p>
            <a:pPr algn="l">
              <a:lnSpc>
                <a:spcPts val="3493"/>
              </a:lnSpc>
            </a:pPr>
          </a:p>
          <a:p>
            <a:pPr algn="l" marL="538823" indent="-269411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Key insights into </a:t>
            </a:r>
            <a:r>
              <a:rPr lang="en-US" b="true" sz="2495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top artists, acquisition trends, and departmental focus </a:t>
            </a: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offer curators, researchers, and art lovers valuable knowledge.</a:t>
            </a:r>
          </a:p>
          <a:p>
            <a:pPr algn="l">
              <a:lnSpc>
                <a:spcPts val="3493"/>
              </a:lnSpc>
            </a:pPr>
          </a:p>
          <a:p>
            <a:pPr algn="l" marL="538823" indent="-269411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interactive Power BI dashboard transforms raw data into a </a:t>
            </a:r>
            <a:r>
              <a:rPr lang="en-US" b="true" sz="2495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visual storytelling tool</a:t>
            </a:r>
            <a:r>
              <a:rPr lang="en-US" sz="24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, enabling smarter decisions and richer engagement.</a:t>
            </a:r>
          </a:p>
          <a:p>
            <a:pPr algn="l" marL="0" indent="0" lvl="0">
              <a:lnSpc>
                <a:spcPts val="349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27472" y="971550"/>
            <a:ext cx="5171318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80"/>
              </a:lnSpc>
            </a:pPr>
            <a:r>
              <a:rPr lang="en-US" b="true" sz="56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9210" y="-3277217"/>
            <a:ext cx="15593312" cy="15593312"/>
            <a:chOff x="0" y="0"/>
            <a:chExt cx="20791082" cy="20791082"/>
          </a:xfrm>
        </p:grpSpPr>
        <p:sp>
          <p:nvSpPr>
            <p:cNvPr name="Freeform 3" id="3"/>
            <p:cNvSpPr/>
            <p:nvPr/>
          </p:nvSpPr>
          <p:spPr>
            <a:xfrm flipH="false" flipV="false" rot="673413">
              <a:off x="1552133" y="1552133"/>
              <a:ext cx="17686817" cy="17686817"/>
            </a:xfrm>
            <a:custGeom>
              <a:avLst/>
              <a:gdLst/>
              <a:ahLst/>
              <a:cxnLst/>
              <a:rect r="r" b="b" t="t" l="l"/>
              <a:pathLst>
                <a:path h="17686817" w="17686817">
                  <a:moveTo>
                    <a:pt x="0" y="0"/>
                  </a:moveTo>
                  <a:lnTo>
                    <a:pt x="17686817" y="0"/>
                  </a:lnTo>
                  <a:lnTo>
                    <a:pt x="17686817" y="17686817"/>
                  </a:lnTo>
                  <a:lnTo>
                    <a:pt x="0" y="1768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2864789" y="3442523"/>
              <a:ext cx="16556546" cy="15414144"/>
              <a:chOff x="0" y="0"/>
              <a:chExt cx="6350000" cy="59118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68580" y="0"/>
                <a:ext cx="6417310" cy="5911850"/>
              </a:xfrm>
              <a:custGeom>
                <a:avLst/>
                <a:gdLst/>
                <a:ahLst/>
                <a:cxnLst/>
                <a:rect r="r" b="b" t="t" l="l"/>
                <a:pathLst>
                  <a:path h="5911850" w="641731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4">
                  <a:alphaModFix amt="90000"/>
                </a:blip>
                <a:stretch>
                  <a:fillRect l="-45793" t="0" r="-32290" b="0"/>
                </a:stretch>
              </a:blip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028700" y="6081809"/>
            <a:ext cx="1159668" cy="115966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39848" y="3803649"/>
            <a:ext cx="5837845" cy="260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7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Thank</a:t>
            </a:r>
          </a:p>
          <a:p>
            <a:pPr algn="ctr">
              <a:lnSpc>
                <a:spcPts val="10399"/>
              </a:lnSpc>
            </a:pPr>
            <a:r>
              <a:rPr lang="en-US" b="true" sz="7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35380" y="4645343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Project Summary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Dataset Overview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Data Transformation in SQL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Dashboard Structure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How Modern is the Collection?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47029" y="4645343"/>
          <a:ext cx="6604347" cy="4157105"/>
        </p:xfrm>
        <a:graphic>
          <a:graphicData uri="http://schemas.openxmlformats.org/drawingml/2006/table">
            <a:tbl>
              <a:tblPr/>
              <a:tblGrid>
                <a:gridCol w="5731817"/>
                <a:gridCol w="872530"/>
              </a:tblGrid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Artists Most Featured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Collection by Classification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Top Artists by Department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Interactive Artist Profile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Additional Insights and Conclusion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Contents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71944" y="1966426"/>
            <a:ext cx="6148356" cy="6354148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1648" t="0" r="-1959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401101"/>
            <a:ext cx="7285740" cy="6636385"/>
            <a:chOff x="0" y="0"/>
            <a:chExt cx="9714320" cy="8848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9714320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Dataset </a:t>
              </a:r>
              <a:r>
                <a:rPr lang="en-US" sz="6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Overview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45111"/>
              <a:ext cx="8770288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Constituent ID, Title, Artist, Medium, Dimensions</a:t>
              </a:r>
            </a:p>
            <a:p>
              <a:pPr algn="l">
                <a:lnSpc>
                  <a:spcPts val="4479"/>
                </a:lnSpc>
              </a:pPr>
            </a:p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Gender, Nationality, Classification, Department</a:t>
              </a:r>
            </a:p>
            <a:p>
              <a:pPr algn="l">
                <a:lnSpc>
                  <a:spcPts val="4479"/>
                </a:lnSpc>
              </a:pPr>
            </a:p>
            <a:p>
              <a:pPr algn="l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Date of Creation, Date Acquired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433283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0262" y="74592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00262" y="1206418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7922902"/>
            <a:ext cx="1335398" cy="1335398"/>
          </a:xfrm>
          <a:custGeom>
            <a:avLst/>
            <a:gdLst/>
            <a:ahLst/>
            <a:cxnLst/>
            <a:rect r="r" b="b" t="t" l="l"/>
            <a:pathLst>
              <a:path h="1335398" w="1335398">
                <a:moveTo>
                  <a:pt x="0" y="0"/>
                </a:moveTo>
                <a:lnTo>
                  <a:pt x="1335398" y="0"/>
                </a:lnTo>
                <a:lnTo>
                  <a:pt x="1335398" y="1335398"/>
                </a:lnTo>
                <a:lnTo>
                  <a:pt x="0" y="1335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959784" y="4204916"/>
            <a:ext cx="5585113" cy="1877167"/>
            <a:chOff x="0" y="0"/>
            <a:chExt cx="7446817" cy="250289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Split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05068"/>
              <a:ext cx="7446817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ConstituentID to normalize multi-artist entries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269905"/>
            <a:ext cx="7721957" cy="344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</a:t>
            </a:r>
            <a:r>
              <a:rPr lang="en-US" sz="6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Transformation</a:t>
            </a:r>
          </a:p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in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SQL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59784" y="1206418"/>
            <a:ext cx="5585113" cy="1877167"/>
            <a:chOff x="0" y="0"/>
            <a:chExt cx="7446817" cy="25028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Trimmed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05068"/>
              <a:ext cx="7446817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Standardized fields (Gender, Nationality, Medium)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59784" y="6920284"/>
            <a:ext cx="5585113" cy="2448667"/>
            <a:chOff x="0" y="0"/>
            <a:chExt cx="7446817" cy="32648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446817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Extracted and Transformed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67068"/>
              <a:ext cx="7446817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Year &amp; Month fields from Date Acquired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4333" y="1028700"/>
            <a:ext cx="1821708" cy="1821708"/>
            <a:chOff x="0" y="0"/>
            <a:chExt cx="2428944" cy="24289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2229" y="252229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30756" y="836643"/>
              <a:ext cx="567431" cy="755659"/>
            </a:xfrm>
            <a:custGeom>
              <a:avLst/>
              <a:gdLst/>
              <a:ahLst/>
              <a:cxnLst/>
              <a:rect r="r" b="b" t="t" l="l"/>
              <a:pathLst>
                <a:path h="755659" w="567431">
                  <a:moveTo>
                    <a:pt x="0" y="0"/>
                  </a:moveTo>
                  <a:lnTo>
                    <a:pt x="567432" y="0"/>
                  </a:lnTo>
                  <a:lnTo>
                    <a:pt x="567432" y="755659"/>
                  </a:lnTo>
                  <a:lnTo>
                    <a:pt x="0" y="75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24333" y="5615847"/>
            <a:ext cx="1821708" cy="1821708"/>
            <a:chOff x="0" y="0"/>
            <a:chExt cx="2428944" cy="24289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52229" y="252229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30756" y="796260"/>
              <a:ext cx="590059" cy="836424"/>
            </a:xfrm>
            <a:custGeom>
              <a:avLst/>
              <a:gdLst/>
              <a:ahLst/>
              <a:cxnLst/>
              <a:rect r="r" b="b" t="t" l="l"/>
              <a:pathLst>
                <a:path h="836424" w="590059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7850185"/>
            <a:ext cx="1346227" cy="1346227"/>
          </a:xfrm>
          <a:custGeom>
            <a:avLst/>
            <a:gdLst/>
            <a:ahLst/>
            <a:cxnLst/>
            <a:rect r="r" b="b" t="t" l="l"/>
            <a:pathLst>
              <a:path h="1346227" w="1346227">
                <a:moveTo>
                  <a:pt x="0" y="0"/>
                </a:moveTo>
                <a:lnTo>
                  <a:pt x="1346227" y="0"/>
                </a:lnTo>
                <a:lnTo>
                  <a:pt x="1346227" y="1346227"/>
                </a:lnTo>
                <a:lnTo>
                  <a:pt x="0" y="1346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545534"/>
            <a:ext cx="5534402" cy="2969237"/>
            <a:chOff x="0" y="0"/>
            <a:chExt cx="7379203" cy="39589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7379203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Dashboard </a:t>
              </a:r>
              <a:r>
                <a:rPr lang="en-US" sz="6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Structure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51380"/>
              <a:ext cx="702510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Poweri BI Dashboard Layout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36440" y="1028700"/>
            <a:ext cx="5162241" cy="3528153"/>
            <a:chOff x="0" y="0"/>
            <a:chExt cx="6882988" cy="47042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688298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 1 - Museum Overview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77582"/>
              <a:ext cx="6882988" cy="302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KPIs &amp; Yearly Trends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Acquisition Timeline by Period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Classification &amp; Nationality Analysis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Most Featured Artist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36440" y="5615847"/>
            <a:ext cx="4606763" cy="3642453"/>
            <a:chOff x="0" y="0"/>
            <a:chExt cx="6142350" cy="48566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6142350" cy="228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 2 - Artists &amp; Department Explorer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439582"/>
              <a:ext cx="6142350" cy="241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Interactive Artist Profile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Top Artist per Department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Total Artworks by Year &amp; Department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45802" y="5127120"/>
            <a:ext cx="7023023" cy="1163645"/>
            <a:chOff x="0" y="0"/>
            <a:chExt cx="1849685" cy="306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45802" y="6608650"/>
            <a:ext cx="7023023" cy="1163645"/>
            <a:chOff x="0" y="0"/>
            <a:chExt cx="1849685" cy="3064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45802" y="8090180"/>
            <a:ext cx="7023023" cy="1163645"/>
            <a:chOff x="0" y="0"/>
            <a:chExt cx="1849685" cy="306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4628092"/>
            <a:ext cx="10245802" cy="4630208"/>
          </a:xfrm>
          <a:custGeom>
            <a:avLst/>
            <a:gdLst/>
            <a:ahLst/>
            <a:cxnLst/>
            <a:rect r="r" b="b" t="t" l="l"/>
            <a:pathLst>
              <a:path h="4630208" w="10245802">
                <a:moveTo>
                  <a:pt x="0" y="0"/>
                </a:moveTo>
                <a:lnTo>
                  <a:pt x="10245802" y="0"/>
                </a:lnTo>
                <a:lnTo>
                  <a:pt x="10245802" y="4630208"/>
                </a:lnTo>
                <a:lnTo>
                  <a:pt x="0" y="4630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1" r="0" b="-200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426085"/>
            <a:ext cx="12063594" cy="2991508"/>
            <a:chOff x="0" y="0"/>
            <a:chExt cx="16084792" cy="39886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6084792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How Modern Is the Collection?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05510"/>
              <a:ext cx="14521681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Artwork Acquisition Trends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910367" y="5218088"/>
            <a:ext cx="569389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Over 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80%</a:t>
            </a: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of the Artworks were acquired after 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1965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50" y="6699618"/>
            <a:ext cx="5029328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Majority Artworks added in the 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21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st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 Century (2006-2024)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6509" y="8181148"/>
            <a:ext cx="5361610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It shows a strong focus on 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Modern &amp; Contemporary Artworks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373" y="4639685"/>
            <a:ext cx="7023023" cy="1163645"/>
            <a:chOff x="0" y="0"/>
            <a:chExt cx="1849685" cy="306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373" y="6192419"/>
            <a:ext cx="7023023" cy="1163645"/>
            <a:chOff x="0" y="0"/>
            <a:chExt cx="1849685" cy="3064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7373" y="7745152"/>
            <a:ext cx="7023023" cy="1163645"/>
            <a:chOff x="0" y="0"/>
            <a:chExt cx="1849685" cy="3064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87833"/>
            <a:ext cx="9144000" cy="5467350"/>
          </a:xfrm>
          <a:custGeom>
            <a:avLst/>
            <a:gdLst/>
            <a:ahLst/>
            <a:cxnLst/>
            <a:rect r="r" b="b" t="t" l="l"/>
            <a:pathLst>
              <a:path h="5467350" w="9144000">
                <a:moveTo>
                  <a:pt x="0" y="0"/>
                </a:moveTo>
                <a:lnTo>
                  <a:pt x="9144000" y="0"/>
                </a:lnTo>
                <a:lnTo>
                  <a:pt x="9144000" y="5467350"/>
                </a:lnTo>
                <a:lnTo>
                  <a:pt x="0" y="546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925230"/>
            <a:ext cx="6500368" cy="2941978"/>
            <a:chOff x="0" y="0"/>
            <a:chExt cx="8667158" cy="392263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8667158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Artist Most </a:t>
              </a:r>
              <a:r>
                <a:rPr lang="en-US" sz="6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Featured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215035"/>
              <a:ext cx="782488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Who Dominates the Collection?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31938" y="4730653"/>
            <a:ext cx="569389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Ludwig Mies van der Rohe: 15,000+ pieces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1938" y="6511986"/>
            <a:ext cx="56938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Eugene Atget leads in Photography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1938" y="7836120"/>
            <a:ext cx="569389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Picasso, Matisse, Chagall also featured prominently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239352"/>
            <a:ext cx="7023023" cy="1163645"/>
            <a:chOff x="0" y="0"/>
            <a:chExt cx="1849685" cy="306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231173"/>
            <a:ext cx="7023023" cy="1163645"/>
            <a:chOff x="0" y="0"/>
            <a:chExt cx="1849685" cy="3064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222994"/>
            <a:ext cx="7023023" cy="1163645"/>
            <a:chOff x="0" y="0"/>
            <a:chExt cx="1849685" cy="3064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9685" cy="306474"/>
            </a:xfrm>
            <a:custGeom>
              <a:avLst/>
              <a:gdLst/>
              <a:ahLst/>
              <a:cxnLst/>
              <a:rect r="r" b="b" t="t" l="l"/>
              <a:pathLst>
                <a:path h="306474" w="1849685">
                  <a:moveTo>
                    <a:pt x="110236" y="0"/>
                  </a:moveTo>
                  <a:lnTo>
                    <a:pt x="1739449" y="0"/>
                  </a:lnTo>
                  <a:cubicBezTo>
                    <a:pt x="1800330" y="0"/>
                    <a:pt x="1849685" y="49354"/>
                    <a:pt x="1849685" y="110236"/>
                  </a:cubicBezTo>
                  <a:lnTo>
                    <a:pt x="1849685" y="196238"/>
                  </a:lnTo>
                  <a:cubicBezTo>
                    <a:pt x="1849685" y="257120"/>
                    <a:pt x="1800330" y="306474"/>
                    <a:pt x="1739449" y="306474"/>
                  </a:cubicBezTo>
                  <a:lnTo>
                    <a:pt x="110236" y="306474"/>
                  </a:lnTo>
                  <a:cubicBezTo>
                    <a:pt x="49354" y="306474"/>
                    <a:pt x="0" y="257120"/>
                    <a:pt x="0" y="196238"/>
                  </a:cubicBezTo>
                  <a:lnTo>
                    <a:pt x="0" y="110236"/>
                  </a:lnTo>
                  <a:cubicBezTo>
                    <a:pt x="0" y="49354"/>
                    <a:pt x="49354" y="0"/>
                    <a:pt x="1102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49685" cy="37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051723" y="3144564"/>
            <a:ext cx="10236277" cy="5336862"/>
          </a:xfrm>
          <a:custGeom>
            <a:avLst/>
            <a:gdLst/>
            <a:ahLst/>
            <a:cxnLst/>
            <a:rect r="r" b="b" t="t" l="l"/>
            <a:pathLst>
              <a:path h="5336862" w="10236277">
                <a:moveTo>
                  <a:pt x="0" y="0"/>
                </a:moveTo>
                <a:lnTo>
                  <a:pt x="10236277" y="0"/>
                </a:lnTo>
                <a:lnTo>
                  <a:pt x="10236277" y="5336863"/>
                </a:lnTo>
                <a:lnTo>
                  <a:pt x="0" y="533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619223" y="1027112"/>
            <a:ext cx="13049553" cy="1789453"/>
            <a:chOff x="0" y="0"/>
            <a:chExt cx="17399404" cy="238593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Collection by 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Classification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45432" y="1678335"/>
              <a:ext cx="1570854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What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types of artwork are most common?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93265" y="3330319"/>
            <a:ext cx="569389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Photographs, Prints, and Illustrated Books dominate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3265" y="5322140"/>
            <a:ext cx="5693893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Strong focus on reproducible visual media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93265" y="7542561"/>
            <a:ext cx="56938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Paintings represent a smaller portion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70426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4" y="0"/>
                </a:lnTo>
                <a:lnTo>
                  <a:pt x="15978794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78924" y="1166082"/>
            <a:ext cx="1358025" cy="8092218"/>
            <a:chOff x="0" y="0"/>
            <a:chExt cx="1810699" cy="10789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0699" cy="1802208"/>
            </a:xfrm>
            <a:custGeom>
              <a:avLst/>
              <a:gdLst/>
              <a:ahLst/>
              <a:cxnLst/>
              <a:rect r="r" b="b" t="t" l="l"/>
              <a:pathLst>
                <a:path h="1802208" w="1810699">
                  <a:moveTo>
                    <a:pt x="0" y="0"/>
                  </a:moveTo>
                  <a:lnTo>
                    <a:pt x="1810699" y="0"/>
                  </a:lnTo>
                  <a:lnTo>
                    <a:pt x="1810699" y="1802208"/>
                  </a:lnTo>
                  <a:lnTo>
                    <a:pt x="0" y="1802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009" y="3022095"/>
              <a:ext cx="1786681" cy="1782215"/>
            </a:xfrm>
            <a:custGeom>
              <a:avLst/>
              <a:gdLst/>
              <a:ahLst/>
              <a:cxnLst/>
              <a:rect r="r" b="b" t="t" l="l"/>
              <a:pathLst>
                <a:path h="1782215" w="1786681">
                  <a:moveTo>
                    <a:pt x="0" y="0"/>
                  </a:moveTo>
                  <a:lnTo>
                    <a:pt x="1786681" y="0"/>
                  </a:lnTo>
                  <a:lnTo>
                    <a:pt x="1786681" y="1782214"/>
                  </a:lnTo>
                  <a:lnTo>
                    <a:pt x="0" y="1782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6024195"/>
              <a:ext cx="1780219" cy="1772771"/>
            </a:xfrm>
            <a:custGeom>
              <a:avLst/>
              <a:gdLst/>
              <a:ahLst/>
              <a:cxnLst/>
              <a:rect r="r" b="b" t="t" l="l"/>
              <a:pathLst>
                <a:path h="1772771" w="1780219">
                  <a:moveTo>
                    <a:pt x="0" y="0"/>
                  </a:moveTo>
                  <a:lnTo>
                    <a:pt x="1780219" y="0"/>
                  </a:lnTo>
                  <a:lnTo>
                    <a:pt x="1780219" y="1772771"/>
                  </a:lnTo>
                  <a:lnTo>
                    <a:pt x="0" y="1772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964" y="9016853"/>
              <a:ext cx="1772771" cy="1772771"/>
            </a:xfrm>
            <a:custGeom>
              <a:avLst/>
              <a:gdLst/>
              <a:ahLst/>
              <a:cxnLst/>
              <a:rect r="r" b="b" t="t" l="l"/>
              <a:pathLst>
                <a:path h="1772771" w="1772771">
                  <a:moveTo>
                    <a:pt x="0" y="0"/>
                  </a:moveTo>
                  <a:lnTo>
                    <a:pt x="1772771" y="0"/>
                  </a:lnTo>
                  <a:lnTo>
                    <a:pt x="1772771" y="1772770"/>
                  </a:lnTo>
                  <a:lnTo>
                    <a:pt x="0" y="177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30142" y="1250550"/>
            <a:ext cx="1331798" cy="5833021"/>
            <a:chOff x="0" y="0"/>
            <a:chExt cx="1775730" cy="7777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5730" cy="1772771"/>
            </a:xfrm>
            <a:custGeom>
              <a:avLst/>
              <a:gdLst/>
              <a:ahLst/>
              <a:cxnLst/>
              <a:rect r="r" b="b" t="t" l="l"/>
              <a:pathLst>
                <a:path h="1772771" w="1775730">
                  <a:moveTo>
                    <a:pt x="0" y="0"/>
                  </a:moveTo>
                  <a:lnTo>
                    <a:pt x="1775730" y="0"/>
                  </a:lnTo>
                  <a:lnTo>
                    <a:pt x="1775730" y="1772771"/>
                  </a:lnTo>
                  <a:lnTo>
                    <a:pt x="0" y="1772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007346"/>
              <a:ext cx="1775730" cy="1772442"/>
            </a:xfrm>
            <a:custGeom>
              <a:avLst/>
              <a:gdLst/>
              <a:ahLst/>
              <a:cxnLst/>
              <a:rect r="r" b="b" t="t" l="l"/>
              <a:pathLst>
                <a:path h="1772442" w="1775730">
                  <a:moveTo>
                    <a:pt x="0" y="0"/>
                  </a:moveTo>
                  <a:lnTo>
                    <a:pt x="1775730" y="0"/>
                  </a:lnTo>
                  <a:lnTo>
                    <a:pt x="1775730" y="1772442"/>
                  </a:lnTo>
                  <a:lnTo>
                    <a:pt x="0" y="1772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56" y="6014363"/>
              <a:ext cx="1765618" cy="1762998"/>
            </a:xfrm>
            <a:custGeom>
              <a:avLst/>
              <a:gdLst/>
              <a:ahLst/>
              <a:cxnLst/>
              <a:rect r="r" b="b" t="t" l="l"/>
              <a:pathLst>
                <a:path h="1762998" w="1765618">
                  <a:moveTo>
                    <a:pt x="0" y="0"/>
                  </a:moveTo>
                  <a:lnTo>
                    <a:pt x="1765618" y="0"/>
                  </a:lnTo>
                  <a:lnTo>
                    <a:pt x="1765618" y="1762998"/>
                  </a:lnTo>
                  <a:lnTo>
                    <a:pt x="0" y="1762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0276" y="3405074"/>
            <a:ext cx="6278177" cy="3678496"/>
            <a:chOff x="0" y="0"/>
            <a:chExt cx="8370902" cy="49046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8370902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Top Artist by Department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47760"/>
              <a:ext cx="6930758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Curatorial Focus by Department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91202" y="1446189"/>
            <a:ext cx="4292778" cy="791444"/>
            <a:chOff x="0" y="0"/>
            <a:chExt cx="5723703" cy="105525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Eugene Atget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Photography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91202" y="3771338"/>
            <a:ext cx="4292778" cy="791444"/>
            <a:chOff x="0" y="0"/>
            <a:chExt cx="5723703" cy="105525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Pablo Picasso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Painting &amp; Sculpture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91202" y="5938777"/>
            <a:ext cx="4292778" cy="1124819"/>
            <a:chOff x="0" y="0"/>
            <a:chExt cx="5723703" cy="149975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5723703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Patterson Beckwith,</a:t>
              </a:r>
            </a:p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Alex Bag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499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Media &amp; Performance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91202" y="8202208"/>
            <a:ext cx="4292778" cy="791444"/>
            <a:chOff x="0" y="0"/>
            <a:chExt cx="5723703" cy="105525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George Maciunas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Fluxus Collection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19115" y="1446189"/>
            <a:ext cx="4292778" cy="791444"/>
            <a:chOff x="0" y="0"/>
            <a:chExt cx="5723703" cy="105525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Jerry Lewis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Film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719115" y="3771338"/>
            <a:ext cx="4292778" cy="791444"/>
            <a:chOff x="0" y="0"/>
            <a:chExt cx="5723703" cy="105525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5723703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Louise Bourgeois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05467"/>
              <a:ext cx="5723703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Drawings &amp; Prints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719115" y="5762564"/>
            <a:ext cx="3079392" cy="1477244"/>
            <a:chOff x="0" y="0"/>
            <a:chExt cx="4105856" cy="196965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410585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Ludwig Mies van der Rohe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049967"/>
              <a:ext cx="410585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Architecture &amp; Design - Image Archive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3137727" y="7936051"/>
            <a:ext cx="1324213" cy="1322249"/>
          </a:xfrm>
          <a:custGeom>
            <a:avLst/>
            <a:gdLst/>
            <a:ahLst/>
            <a:cxnLst/>
            <a:rect r="r" b="b" t="t" l="l"/>
            <a:pathLst>
              <a:path h="1322249" w="1324213">
                <a:moveTo>
                  <a:pt x="0" y="0"/>
                </a:moveTo>
                <a:lnTo>
                  <a:pt x="1324213" y="0"/>
                </a:lnTo>
                <a:lnTo>
                  <a:pt x="1324213" y="1322249"/>
                </a:lnTo>
                <a:lnTo>
                  <a:pt x="0" y="1322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4719115" y="8035521"/>
            <a:ext cx="3079392" cy="1124819"/>
            <a:chOff x="0" y="0"/>
            <a:chExt cx="4105856" cy="1499759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"/>
              <a:ext cx="410585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Ludwig Mies van der Rohe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049967"/>
              <a:ext cx="410585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Architecture &amp; Design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DAGm8iaZWGk</dc:identifier>
  <dcterms:modified xsi:type="dcterms:W3CDTF">2011-08-01T06:04:30Z</dcterms:modified>
  <cp:revision>1</cp:revision>
  <dc:title>Museum Collection Insights PPT</dc:title>
</cp:coreProperties>
</file>